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0CB58B4-B382-4243-B3D8-AD02F51B1FC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0CB58B4-B382-4243-B3D8-AD02F51B1FC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3.4 </a:t>
            </a:r>
            <a:r>
              <a:rPr lang="en-US" dirty="0" smtClean="0"/>
              <a:t>– </a:t>
            </a:r>
            <a:r>
              <a:rPr lang="en-US" dirty="0" smtClean="0"/>
              <a:t>Predicting Products of Reactions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3 – Chemical Reactions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Series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activity series is a </a:t>
            </a:r>
            <a:r>
              <a:rPr lang="en-US" u="sng" dirty="0" smtClean="0"/>
              <a:t>characteristic</a:t>
            </a:r>
            <a:r>
              <a:rPr lang="en-US" dirty="0" smtClean="0"/>
              <a:t> of metals and halogens referring to their </a:t>
            </a:r>
            <a:r>
              <a:rPr lang="en-US" u="sng" dirty="0" smtClean="0"/>
              <a:t>reactivity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determines whether or not </a:t>
            </a:r>
            <a:r>
              <a:rPr lang="en-US" u="sng" dirty="0" smtClean="0"/>
              <a:t>single replacement</a:t>
            </a:r>
            <a:r>
              <a:rPr lang="en-US" dirty="0" smtClean="0"/>
              <a:t> reactions will occur.</a:t>
            </a:r>
          </a:p>
          <a:p>
            <a:r>
              <a:rPr lang="en-US" dirty="0" smtClean="0"/>
              <a:t>Refer to your activity series handout, and consider the following: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A single replacement reaction </a:t>
            </a:r>
            <a:r>
              <a:rPr lang="en-US" b="1" u="sng" dirty="0" smtClean="0"/>
              <a:t>will not occur</a:t>
            </a:r>
            <a:r>
              <a:rPr lang="en-US" dirty="0" smtClean="0"/>
              <a:t> if the reactivity of the pure element reactant is </a:t>
            </a:r>
            <a:r>
              <a:rPr lang="en-US" b="1" u="sng" dirty="0" smtClean="0"/>
              <a:t>less</a:t>
            </a:r>
            <a:r>
              <a:rPr lang="en-US" dirty="0" smtClean="0"/>
              <a:t> than that of the compound reactant.</a:t>
            </a:r>
          </a:p>
          <a:p>
            <a:pPr lvl="2"/>
            <a:r>
              <a:rPr lang="en-US" dirty="0" smtClean="0"/>
              <a:t>i.e. </a:t>
            </a:r>
            <a:r>
              <a:rPr lang="en-US" dirty="0" err="1" smtClean="0"/>
              <a:t>Sn</a:t>
            </a:r>
            <a:r>
              <a:rPr lang="en-US" dirty="0" smtClean="0"/>
              <a:t> + NaNO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no reaction, because tin is less reactive than sodium.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 single replacement reaction </a:t>
            </a:r>
            <a:r>
              <a:rPr lang="en-US" b="1" u="sng" dirty="0" smtClean="0">
                <a:sym typeface="Wingdings" pitchFamily="2" charset="2"/>
              </a:rPr>
              <a:t>will occur</a:t>
            </a:r>
            <a:r>
              <a:rPr lang="en-US" dirty="0" smtClean="0">
                <a:sym typeface="Wingdings" pitchFamily="2" charset="2"/>
              </a:rPr>
              <a:t> if the reactivity of the pure element reactant is </a:t>
            </a:r>
            <a:r>
              <a:rPr lang="en-US" b="1" u="sng" dirty="0" smtClean="0">
                <a:sym typeface="Wingdings" pitchFamily="2" charset="2"/>
              </a:rPr>
              <a:t>greater</a:t>
            </a:r>
            <a:r>
              <a:rPr lang="en-US" dirty="0" smtClean="0">
                <a:sym typeface="Wingdings" pitchFamily="2" charset="2"/>
              </a:rPr>
              <a:t> than that of the compound reactant.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i.e. Zn + 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SO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  ZnSO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 + H</a:t>
            </a:r>
            <a:r>
              <a:rPr lang="en-US" baseline="-25000" dirty="0" smtClean="0">
                <a:sym typeface="Wingdings" pitchFamily="2" charset="2"/>
              </a:rPr>
              <a:t>2</a:t>
            </a:r>
            <a:endParaRPr lang="en-CA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Displacement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reaction occurs between two </a:t>
            </a:r>
            <a:r>
              <a:rPr lang="en-US" b="1" u="sng" dirty="0" smtClean="0"/>
              <a:t>ionic compounds</a:t>
            </a:r>
            <a:r>
              <a:rPr lang="en-US" dirty="0" smtClean="0"/>
              <a:t>. It involves the exchange of </a:t>
            </a:r>
            <a:r>
              <a:rPr lang="en-US" dirty="0" err="1" smtClean="0"/>
              <a:t>cations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Remember the formula </a:t>
            </a:r>
            <a:r>
              <a:rPr lang="en-US" b="1" u="sng" dirty="0" smtClean="0"/>
              <a:t>AB + CD </a:t>
            </a:r>
            <a:r>
              <a:rPr lang="en-US" b="1" u="sng" dirty="0" smtClean="0">
                <a:sym typeface="Wingdings" pitchFamily="2" charset="2"/>
              </a:rPr>
              <a:t> AD + CB</a:t>
            </a:r>
            <a:r>
              <a:rPr lang="en-US" dirty="0" smtClean="0">
                <a:sym typeface="Wingdings" pitchFamily="2" charset="2"/>
              </a:rPr>
              <a:t>.</a:t>
            </a:r>
          </a:p>
          <a:p>
            <a:r>
              <a:rPr lang="en-US" dirty="0" smtClean="0">
                <a:sym typeface="Wingdings" pitchFamily="2" charset="2"/>
              </a:rPr>
              <a:t>For example, predict: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AgNO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 + </a:t>
            </a:r>
            <a:r>
              <a:rPr lang="en-US" dirty="0" err="1" smtClean="0">
                <a:sym typeface="Wingdings" pitchFamily="2" charset="2"/>
              </a:rPr>
              <a:t>NaCl</a:t>
            </a:r>
            <a:r>
              <a:rPr lang="en-US" dirty="0" smtClean="0">
                <a:sym typeface="Wingdings" pitchFamily="2" charset="2"/>
              </a:rPr>
              <a:t> </a:t>
            </a:r>
          </a:p>
          <a:p>
            <a:pPr lvl="1">
              <a:buNone/>
            </a:pPr>
            <a:r>
              <a:rPr lang="en-US" dirty="0" smtClean="0"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Becomes…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AgNO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 + </a:t>
            </a:r>
            <a:r>
              <a:rPr lang="en-US" dirty="0" err="1" smtClean="0">
                <a:sym typeface="Wingdings" pitchFamily="2" charset="2"/>
              </a:rPr>
              <a:t>NaCl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AgCl</a:t>
            </a:r>
            <a:r>
              <a:rPr lang="en-US" dirty="0" smtClean="0">
                <a:sym typeface="Wingdings" pitchFamily="2" charset="2"/>
              </a:rPr>
              <a:t> + NaNO</a:t>
            </a:r>
            <a:r>
              <a:rPr lang="en-US" baseline="-25000" dirty="0" smtClean="0">
                <a:sym typeface="Wingdings" pitchFamily="2" charset="2"/>
              </a:rPr>
              <a:t>3</a:t>
            </a:r>
            <a:endParaRPr lang="en-CA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Acid-Base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This is simply a special type of </a:t>
            </a:r>
            <a:r>
              <a:rPr lang="en-US" u="sng" dirty="0" smtClean="0"/>
              <a:t>double displacement </a:t>
            </a:r>
            <a:r>
              <a:rPr lang="en-US" dirty="0" smtClean="0"/>
              <a:t>reaction. The format of the reaction is the same, but this is characterized by the formation of </a:t>
            </a:r>
            <a:r>
              <a:rPr lang="en-US" u="sng" dirty="0" smtClean="0"/>
              <a:t>water</a:t>
            </a:r>
            <a:r>
              <a:rPr lang="en-US" dirty="0" smtClean="0"/>
              <a:t> and some type of </a:t>
            </a:r>
            <a:r>
              <a:rPr lang="en-US" u="sng" dirty="0" smtClean="0"/>
              <a:t>salt</a:t>
            </a:r>
            <a:r>
              <a:rPr lang="en-US" dirty="0" smtClean="0"/>
              <a:t> as products.</a:t>
            </a:r>
          </a:p>
          <a:p>
            <a:r>
              <a:rPr lang="en-US" dirty="0" smtClean="0"/>
              <a:t>Tip: When identifying acid-base reactions, watch for the </a:t>
            </a:r>
            <a:r>
              <a:rPr lang="en-US" u="sng" dirty="0" smtClean="0"/>
              <a:t>“H”</a:t>
            </a:r>
            <a:r>
              <a:rPr lang="en-US" dirty="0" smtClean="0"/>
              <a:t> in one of the reactant and an </a:t>
            </a:r>
            <a:r>
              <a:rPr lang="en-US" u="sng" dirty="0" smtClean="0"/>
              <a:t>“OH”</a:t>
            </a:r>
            <a:r>
              <a:rPr lang="en-US" dirty="0" smtClean="0"/>
              <a:t> in the other reactant. These two combine to make </a:t>
            </a:r>
            <a:r>
              <a:rPr lang="en-US" u="sng" dirty="0" smtClean="0"/>
              <a:t>HOH</a:t>
            </a:r>
            <a:r>
              <a:rPr lang="en-US" dirty="0" smtClean="0"/>
              <a:t> (H</a:t>
            </a:r>
            <a:r>
              <a:rPr lang="en-US" baseline="-25000" dirty="0" smtClean="0"/>
              <a:t>2</a:t>
            </a:r>
            <a:r>
              <a:rPr lang="en-US" dirty="0" smtClean="0"/>
              <a:t>O).</a:t>
            </a:r>
          </a:p>
          <a:p>
            <a:r>
              <a:rPr lang="en-US" dirty="0" smtClean="0"/>
              <a:t>For example, predict:</a:t>
            </a:r>
          </a:p>
          <a:p>
            <a:pPr lvl="1"/>
            <a:r>
              <a:rPr lang="en-US" dirty="0" smtClean="0"/>
              <a:t>H</a:t>
            </a:r>
            <a:r>
              <a:rPr lang="en-US" baseline="-25000" dirty="0" smtClean="0"/>
              <a:t>3</a:t>
            </a:r>
            <a:r>
              <a:rPr lang="en-US" dirty="0" smtClean="0"/>
              <a:t>PO</a:t>
            </a:r>
            <a:r>
              <a:rPr lang="en-US" baseline="-25000" dirty="0" smtClean="0"/>
              <a:t>4</a:t>
            </a:r>
            <a:r>
              <a:rPr lang="en-US" dirty="0" smtClean="0"/>
              <a:t> + Mg(OH)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</a:p>
          <a:p>
            <a:pPr lvl="1">
              <a:buNone/>
            </a:pPr>
            <a:r>
              <a:rPr lang="en-US" dirty="0" smtClean="0"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Becomes…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2H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PO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 + 3Mg(OH)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 Mg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(PO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)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+ 6H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Predicting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Now that we have a solid basis of knowledge of chemical reactions, we can begin to predict the products on our own.</a:t>
            </a:r>
          </a:p>
          <a:p>
            <a:r>
              <a:rPr lang="en-US" dirty="0" smtClean="0"/>
              <a:t>There are a few patterns to watch for…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Combustion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Combustion reactions are generally pretty easy to spot.</a:t>
            </a:r>
          </a:p>
          <a:p>
            <a:r>
              <a:rPr lang="en-US" dirty="0" smtClean="0"/>
              <a:t>As a review, note that these reactions have </a:t>
            </a:r>
            <a:r>
              <a:rPr lang="en-US" u="sng" dirty="0" smtClean="0"/>
              <a:t>oxygen</a:t>
            </a:r>
            <a:r>
              <a:rPr lang="en-US" dirty="0" smtClean="0"/>
              <a:t> as a reactant, with </a:t>
            </a:r>
            <a:r>
              <a:rPr lang="en-US" u="sng" dirty="0" smtClean="0"/>
              <a:t>carbon dioxide</a:t>
            </a:r>
            <a:r>
              <a:rPr lang="en-US" dirty="0" smtClean="0"/>
              <a:t> and </a:t>
            </a:r>
            <a:r>
              <a:rPr lang="en-US" u="sng" dirty="0" smtClean="0"/>
              <a:t>water</a:t>
            </a:r>
            <a:r>
              <a:rPr lang="en-US" dirty="0" smtClean="0"/>
              <a:t> as products.</a:t>
            </a:r>
          </a:p>
          <a:p>
            <a:r>
              <a:rPr lang="en-US" dirty="0" smtClean="0"/>
              <a:t>Usually, the other reactant is something </a:t>
            </a:r>
            <a:r>
              <a:rPr lang="en-US" u="sng" dirty="0" smtClean="0"/>
              <a:t>organic</a:t>
            </a:r>
            <a:r>
              <a:rPr lang="en-US" dirty="0" smtClean="0"/>
              <a:t> (a hydrocarbon, glucose, etc.)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Combustion – Example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 example, predict: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6</a:t>
            </a:r>
            <a:r>
              <a:rPr lang="en-US" dirty="0" smtClean="0"/>
              <a:t> + 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</a:p>
          <a:p>
            <a:pPr lvl="1"/>
            <a:endParaRPr lang="en-US" dirty="0" smtClean="0">
              <a:sym typeface="Wingdings" pitchFamily="2" charset="2"/>
            </a:endParaRPr>
          </a:p>
          <a:p>
            <a:pPr lvl="1">
              <a:buNone/>
            </a:pPr>
            <a:r>
              <a:rPr lang="en-US" dirty="0" smtClean="0">
                <a:sym typeface="Wingdings" pitchFamily="2" charset="2"/>
              </a:rPr>
              <a:t>			becomes….</a:t>
            </a:r>
          </a:p>
          <a:p>
            <a:pPr lvl="1">
              <a:buNone/>
            </a:pP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C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H</a:t>
            </a:r>
            <a:r>
              <a:rPr lang="en-US" baseline="-25000" dirty="0" smtClean="0">
                <a:sym typeface="Wingdings" pitchFamily="2" charset="2"/>
              </a:rPr>
              <a:t>6</a:t>
            </a:r>
            <a:r>
              <a:rPr lang="en-US" dirty="0" smtClean="0">
                <a:sym typeface="Wingdings" pitchFamily="2" charset="2"/>
              </a:rPr>
              <a:t> + 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 CO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 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The rest is just balancing…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2C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H</a:t>
            </a:r>
            <a:r>
              <a:rPr lang="en-US" baseline="-25000" dirty="0" smtClean="0">
                <a:sym typeface="Wingdings" pitchFamily="2" charset="2"/>
              </a:rPr>
              <a:t>6</a:t>
            </a:r>
            <a:r>
              <a:rPr lang="en-US" dirty="0" smtClean="0">
                <a:sym typeface="Wingdings" pitchFamily="2" charset="2"/>
              </a:rPr>
              <a:t> + 7O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 4CO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+ 6H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</a:t>
            </a:r>
            <a:endParaRPr lang="en-US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Synthesis reactions can be a bit more complicated.</a:t>
            </a:r>
          </a:p>
          <a:p>
            <a:r>
              <a:rPr lang="en-US" dirty="0" smtClean="0"/>
              <a:t>Remember that synthesis is generally of the formula </a:t>
            </a:r>
            <a:r>
              <a:rPr lang="en-US" b="1" u="sng" dirty="0" smtClean="0"/>
              <a:t>A + B </a:t>
            </a:r>
            <a:r>
              <a:rPr lang="en-US" b="1" u="sng" dirty="0" smtClean="0">
                <a:sym typeface="Wingdings" pitchFamily="2" charset="2"/>
              </a:rPr>
              <a:t> AB</a:t>
            </a:r>
            <a:r>
              <a:rPr lang="en-US" dirty="0" smtClean="0">
                <a:sym typeface="Wingdings" pitchFamily="2" charset="2"/>
              </a:rPr>
              <a:t>.</a:t>
            </a:r>
          </a:p>
          <a:p>
            <a:r>
              <a:rPr lang="en-US" dirty="0" smtClean="0">
                <a:sym typeface="Wingdings" pitchFamily="2" charset="2"/>
              </a:rPr>
              <a:t>Many synthesis reactions are simple. For example: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 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</a:t>
            </a: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Becomes…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2H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 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 2H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Synthesis – Rules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However, there are a few odd synthesis rules that must be followed:</a:t>
            </a:r>
          </a:p>
          <a:p>
            <a:pPr lvl="1"/>
            <a:r>
              <a:rPr lang="en-CA" dirty="0" smtClean="0"/>
              <a:t>Non-metal </a:t>
            </a:r>
            <a:r>
              <a:rPr lang="en-CA" dirty="0" smtClean="0"/>
              <a:t>oxide </a:t>
            </a:r>
            <a:r>
              <a:rPr lang="en-CA" dirty="0" smtClean="0"/>
              <a:t>+ </a:t>
            </a:r>
            <a:r>
              <a:rPr lang="en-CA" dirty="0" smtClean="0"/>
              <a:t>water </a:t>
            </a:r>
            <a:r>
              <a:rPr lang="en-CA" dirty="0" smtClean="0">
                <a:sym typeface="Wingdings"/>
              </a:rPr>
              <a:t></a:t>
            </a:r>
            <a:r>
              <a:rPr lang="en-CA" dirty="0" smtClean="0"/>
              <a:t> ACID (H</a:t>
            </a:r>
            <a:r>
              <a:rPr lang="en-CA" dirty="0" smtClean="0"/>
              <a:t>___)</a:t>
            </a:r>
          </a:p>
          <a:p>
            <a:pPr lvl="2"/>
            <a:r>
              <a:rPr lang="en-US" u="sng" dirty="0" smtClean="0"/>
              <a:t>Ex.</a:t>
            </a:r>
            <a:r>
              <a:rPr lang="en-US" dirty="0" smtClean="0"/>
              <a:t> CO</a:t>
            </a:r>
            <a:r>
              <a:rPr lang="en-US" baseline="-25000" dirty="0" smtClean="0"/>
              <a:t>2</a:t>
            </a:r>
            <a:r>
              <a:rPr lang="en-US" dirty="0" smtClean="0"/>
              <a:t> + H</a:t>
            </a:r>
            <a:r>
              <a:rPr lang="en-US" baseline="-25000" dirty="0" smtClean="0"/>
              <a:t>2</a:t>
            </a:r>
            <a:r>
              <a:rPr lang="en-US" dirty="0" smtClean="0"/>
              <a:t>O </a:t>
            </a:r>
            <a:r>
              <a:rPr lang="en-US" dirty="0" smtClean="0">
                <a:sym typeface="Wingdings" pitchFamily="2" charset="2"/>
              </a:rPr>
              <a:t> 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CO</a:t>
            </a:r>
            <a:r>
              <a:rPr lang="en-US" baseline="-25000" dirty="0" smtClean="0">
                <a:sym typeface="Wingdings" pitchFamily="2" charset="2"/>
              </a:rPr>
              <a:t>3</a:t>
            </a:r>
            <a:endParaRPr lang="en-US" baseline="-25000" dirty="0" smtClean="0">
              <a:sym typeface="Wingdings" pitchFamily="2" charset="2"/>
            </a:endParaRPr>
          </a:p>
          <a:p>
            <a:pPr lvl="1"/>
            <a:r>
              <a:rPr lang="en-CA" dirty="0" smtClean="0"/>
              <a:t>Metal </a:t>
            </a:r>
            <a:r>
              <a:rPr lang="en-CA" dirty="0" smtClean="0"/>
              <a:t>oxide </a:t>
            </a:r>
            <a:r>
              <a:rPr lang="en-CA" dirty="0" smtClean="0"/>
              <a:t>+ </a:t>
            </a:r>
            <a:r>
              <a:rPr lang="en-CA" dirty="0" smtClean="0"/>
              <a:t>water </a:t>
            </a:r>
            <a:r>
              <a:rPr lang="en-CA" dirty="0" smtClean="0">
                <a:sym typeface="Wingdings"/>
              </a:rPr>
              <a:t></a:t>
            </a:r>
            <a:r>
              <a:rPr lang="en-CA" dirty="0" smtClean="0"/>
              <a:t> BASE (</a:t>
            </a:r>
            <a:r>
              <a:rPr lang="en-CA" u="sng" dirty="0" smtClean="0"/>
              <a:t>Metal</a:t>
            </a:r>
            <a:r>
              <a:rPr lang="en-CA" dirty="0" smtClean="0"/>
              <a:t> OH</a:t>
            </a:r>
            <a:r>
              <a:rPr lang="en-CA" dirty="0" smtClean="0"/>
              <a:t>)</a:t>
            </a:r>
          </a:p>
          <a:p>
            <a:pPr lvl="2"/>
            <a:r>
              <a:rPr lang="en-US" u="sng" dirty="0" smtClean="0">
                <a:sym typeface="Wingdings" pitchFamily="2" charset="2"/>
              </a:rPr>
              <a:t>Ex.</a:t>
            </a:r>
            <a:r>
              <a:rPr lang="en-US" dirty="0" smtClean="0">
                <a:sym typeface="Wingdings" pitchFamily="2" charset="2"/>
              </a:rPr>
              <a:t> Na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 + 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  2NaOH</a:t>
            </a:r>
          </a:p>
          <a:p>
            <a:pPr lvl="1"/>
            <a:r>
              <a:rPr lang="en-CA" dirty="0" smtClean="0"/>
              <a:t>Metal </a:t>
            </a:r>
            <a:r>
              <a:rPr lang="en-CA" dirty="0" smtClean="0"/>
              <a:t>chloride </a:t>
            </a:r>
            <a:r>
              <a:rPr lang="en-CA" dirty="0" smtClean="0"/>
              <a:t>+ </a:t>
            </a:r>
            <a:r>
              <a:rPr lang="en-CA" dirty="0" smtClean="0"/>
              <a:t>oxygen </a:t>
            </a:r>
            <a:r>
              <a:rPr lang="en-CA" dirty="0" smtClean="0">
                <a:sym typeface="Wingdings"/>
              </a:rPr>
              <a:t></a:t>
            </a:r>
            <a:r>
              <a:rPr lang="en-CA" dirty="0" smtClean="0"/>
              <a:t> </a:t>
            </a:r>
            <a:r>
              <a:rPr lang="en-CA" u="sng" dirty="0" smtClean="0"/>
              <a:t>Metal </a:t>
            </a:r>
            <a:r>
              <a:rPr lang="en-CA" dirty="0" smtClean="0"/>
              <a:t>ClO</a:t>
            </a:r>
            <a:r>
              <a:rPr lang="en-CA" baseline="-25000" dirty="0" smtClean="0"/>
              <a:t>3</a:t>
            </a:r>
          </a:p>
          <a:p>
            <a:pPr lvl="2"/>
            <a:r>
              <a:rPr lang="en-US" u="sng" dirty="0" smtClean="0"/>
              <a:t>Ex.</a:t>
            </a:r>
            <a:r>
              <a:rPr lang="en-US" dirty="0" smtClean="0"/>
              <a:t> 2KCl + 3O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2KClO</a:t>
            </a:r>
            <a:r>
              <a:rPr lang="en-US" baseline="-25000" dirty="0" smtClean="0">
                <a:sym typeface="Wingdings" pitchFamily="2" charset="2"/>
              </a:rPr>
              <a:t>3</a:t>
            </a:r>
          </a:p>
          <a:p>
            <a:pPr lvl="1"/>
            <a:r>
              <a:rPr lang="en-CA" dirty="0" smtClean="0"/>
              <a:t>Metal </a:t>
            </a:r>
            <a:r>
              <a:rPr lang="en-CA" dirty="0" smtClean="0"/>
              <a:t>oxide </a:t>
            </a:r>
            <a:r>
              <a:rPr lang="en-CA" dirty="0" smtClean="0"/>
              <a:t>+ </a:t>
            </a:r>
            <a:r>
              <a:rPr lang="en-CA" dirty="0" smtClean="0"/>
              <a:t>carbon dioxide </a:t>
            </a:r>
            <a:r>
              <a:rPr lang="en-CA" dirty="0" smtClean="0">
                <a:sym typeface="Wingdings"/>
              </a:rPr>
              <a:t></a:t>
            </a:r>
            <a:r>
              <a:rPr lang="en-CA" dirty="0" smtClean="0"/>
              <a:t> </a:t>
            </a:r>
            <a:r>
              <a:rPr lang="en-CA" u="sng" dirty="0" smtClean="0"/>
              <a:t>Metal </a:t>
            </a:r>
            <a:r>
              <a:rPr lang="en-CA" dirty="0" smtClean="0"/>
              <a:t>CO</a:t>
            </a:r>
            <a:r>
              <a:rPr lang="en-CA" baseline="-25000" dirty="0" smtClean="0"/>
              <a:t>3</a:t>
            </a:r>
          </a:p>
          <a:p>
            <a:pPr lvl="2"/>
            <a:r>
              <a:rPr lang="en-US" u="sng" dirty="0" smtClean="0"/>
              <a:t>Ex.</a:t>
            </a:r>
            <a:r>
              <a:rPr lang="en-US" dirty="0" smtClean="0"/>
              <a:t> </a:t>
            </a:r>
            <a:r>
              <a:rPr lang="en-US" dirty="0" err="1" smtClean="0"/>
              <a:t>BaO</a:t>
            </a:r>
            <a:r>
              <a:rPr lang="en-US" dirty="0" smtClean="0"/>
              <a:t> + CO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BaCO</a:t>
            </a:r>
            <a:r>
              <a:rPr lang="en-US" baseline="-25000" dirty="0" smtClean="0">
                <a:sym typeface="Wingdings" pitchFamily="2" charset="2"/>
              </a:rPr>
              <a:t>3</a:t>
            </a:r>
            <a:endParaRPr lang="en-CA" baseline="-25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Decomposition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reaction is easy to identify, since there is only ever </a:t>
            </a:r>
            <a:r>
              <a:rPr lang="en-US" u="sng" dirty="0" smtClean="0"/>
              <a:t>one reactant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There will always be more than one product. Remember the formula </a:t>
            </a:r>
            <a:r>
              <a:rPr lang="en-US" b="1" u="sng" dirty="0" smtClean="0"/>
              <a:t>AB </a:t>
            </a:r>
            <a:r>
              <a:rPr lang="en-US" b="1" u="sng" dirty="0" smtClean="0">
                <a:sym typeface="Wingdings" pitchFamily="2" charset="2"/>
              </a:rPr>
              <a:t> A + B</a:t>
            </a:r>
            <a:r>
              <a:rPr lang="en-US" dirty="0" smtClean="0">
                <a:sym typeface="Wingdings" pitchFamily="2" charset="2"/>
              </a:rPr>
              <a:t>.</a:t>
            </a:r>
          </a:p>
          <a:p>
            <a:r>
              <a:rPr lang="en-US" dirty="0" smtClean="0">
                <a:sym typeface="Wingdings" pitchFamily="2" charset="2"/>
              </a:rPr>
              <a:t>For example, predict: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Ag2O </a:t>
            </a:r>
          </a:p>
          <a:p>
            <a:pPr lvl="1">
              <a:buNone/>
            </a:pPr>
            <a:r>
              <a:rPr lang="en-US" dirty="0" smtClean="0"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Becomes…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2Ag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  4Ag + O</a:t>
            </a:r>
            <a:r>
              <a:rPr lang="en-US" baseline="-25000" dirty="0" smtClean="0">
                <a:sym typeface="Wingdings" pitchFamily="2" charset="2"/>
              </a:rPr>
              <a:t>2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Decomposition – Remember…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Since decomposition is the </a:t>
            </a:r>
            <a:r>
              <a:rPr lang="en-US" u="sng" dirty="0" smtClean="0"/>
              <a:t>opposite</a:t>
            </a:r>
            <a:r>
              <a:rPr lang="en-US" dirty="0" smtClean="0"/>
              <a:t> of synthesis, it is important to note that you could see the synthesis rules applying here as well.</a:t>
            </a:r>
          </a:p>
          <a:p>
            <a:r>
              <a:rPr lang="en-US" dirty="0" smtClean="0"/>
              <a:t>They would, however, be happening </a:t>
            </a:r>
            <a:r>
              <a:rPr lang="en-US" u="sng" dirty="0" smtClean="0"/>
              <a:t>in reverse</a:t>
            </a:r>
            <a:r>
              <a:rPr lang="en-US" dirty="0" smtClean="0"/>
              <a:t>.</a:t>
            </a:r>
          </a:p>
          <a:p>
            <a:r>
              <a:rPr lang="en-US" dirty="0" smtClean="0"/>
              <a:t>For example:</a:t>
            </a:r>
          </a:p>
          <a:p>
            <a:pPr lvl="1"/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CO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CA" dirty="0" smtClean="0">
              <a:sym typeface="Wingdings" pitchFamily="2" charset="2"/>
            </a:endParaRPr>
          </a:p>
          <a:p>
            <a:pPr lvl="1">
              <a:buNone/>
            </a:pPr>
            <a:r>
              <a:rPr lang="en-US" dirty="0" smtClean="0"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Becomes…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CO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  CO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 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Displacement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reactions can be identified when one of the reactant molecules has only </a:t>
            </a:r>
            <a:r>
              <a:rPr lang="en-US" u="sng" dirty="0" smtClean="0"/>
              <a:t>one</a:t>
            </a:r>
            <a:r>
              <a:rPr lang="en-US" dirty="0" smtClean="0"/>
              <a:t> type of atom, and the other has </a:t>
            </a:r>
            <a:r>
              <a:rPr lang="en-US" u="sng" dirty="0" smtClean="0"/>
              <a:t>two</a:t>
            </a:r>
            <a:r>
              <a:rPr lang="en-US" dirty="0" smtClean="0"/>
              <a:t>. Remember the formula </a:t>
            </a:r>
            <a:r>
              <a:rPr lang="en-US" b="1" u="sng" dirty="0" smtClean="0"/>
              <a:t>A + BC </a:t>
            </a:r>
            <a:r>
              <a:rPr lang="en-US" b="1" u="sng" dirty="0" smtClean="0">
                <a:sym typeface="Wingdings" pitchFamily="2" charset="2"/>
              </a:rPr>
              <a:t> AC + B</a:t>
            </a:r>
            <a:r>
              <a:rPr lang="en-US" dirty="0" smtClean="0">
                <a:sym typeface="Wingdings" pitchFamily="2" charset="2"/>
              </a:rPr>
              <a:t>.</a:t>
            </a:r>
          </a:p>
          <a:p>
            <a:r>
              <a:rPr lang="en-US" dirty="0" smtClean="0">
                <a:sym typeface="Wingdings" pitchFamily="2" charset="2"/>
              </a:rPr>
              <a:t>However, there is another set of rules here to follow known as </a:t>
            </a:r>
            <a:r>
              <a:rPr lang="en-US" u="sng" dirty="0" smtClean="0">
                <a:sym typeface="Wingdings" pitchFamily="2" charset="2"/>
              </a:rPr>
              <a:t>the activity series</a:t>
            </a:r>
            <a:r>
              <a:rPr lang="en-US" dirty="0" smtClean="0">
                <a:sym typeface="Wingdings" pitchFamily="2" charset="2"/>
              </a:rPr>
              <a:t>.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955</TotalTime>
  <Words>603</Words>
  <Application>Microsoft Office PowerPoint</Application>
  <PresentationFormat>On-screen Show (4:3)</PresentationFormat>
  <Paragraphs>75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Module</vt:lpstr>
      <vt:lpstr>3.4 – Predicting Products of Reactions</vt:lpstr>
      <vt:lpstr>Predicting Products</vt:lpstr>
      <vt:lpstr>Combustion</vt:lpstr>
      <vt:lpstr>Combustion – Example</vt:lpstr>
      <vt:lpstr>Synthesis</vt:lpstr>
      <vt:lpstr>Synthesis – Rules</vt:lpstr>
      <vt:lpstr>Decomposition</vt:lpstr>
      <vt:lpstr>Decomposition – Remember…</vt:lpstr>
      <vt:lpstr>Single Displacement</vt:lpstr>
      <vt:lpstr>Activity Series</vt:lpstr>
      <vt:lpstr>Double Displacement</vt:lpstr>
      <vt:lpstr>Acid-Base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Proteins</dc:title>
  <dc:creator>Mike Olfert</dc:creator>
  <cp:lastModifiedBy>Mike Olfert</cp:lastModifiedBy>
  <cp:revision>69</cp:revision>
  <dcterms:created xsi:type="dcterms:W3CDTF">2010-11-02T01:01:17Z</dcterms:created>
  <dcterms:modified xsi:type="dcterms:W3CDTF">2010-12-03T02:37:23Z</dcterms:modified>
</cp:coreProperties>
</file>